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6" r:id="rId4"/>
    <p:sldId id="259" r:id="rId5"/>
    <p:sldId id="263" r:id="rId6"/>
    <p:sldId id="272" r:id="rId7"/>
    <p:sldId id="270" r:id="rId8"/>
    <p:sldId id="269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B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4CC644-6E23-4043-A9C7-343B6E3D37B4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B8DABD-8952-4613-8B0A-FAB31394673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DA047F-6F2A-48DA-BF21-B1DA0AB52D6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6EDA3-D50A-4278-8F08-0BF137DE17A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3D94B7-91E5-4A2A-BAB2-C0DAC8174568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859DD7-243B-4050-BDE0-693FBDFF0F4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7B666D-54F6-4303-91F8-8F856F78DB7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B7FAB2-9087-4A3B-BCAD-40DD7AA5C4F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617A21-9817-472E-804F-6E3C5015FDB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A882EE-B859-4D8C-AB70-5CDDAB747FF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4BC61A-2034-4E57-AFB6-DEAFBF55336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2CBE-DCCB-4782-9045-58C266330F6C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6095-B14D-4528-86CF-3ED43F32582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992A-B44A-4D00-9E5E-317F44C8DEFA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690F-402C-42E4-B98B-9F20686DFBD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8C96-B501-4735-8F88-8AB6FC28BFBD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6F8F-ECDF-4787-9B8D-C92FA4BD11F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6E54-7268-417B-91B6-A43C104A4734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CA51-21E3-4E42-9528-BF3DBD78836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9FB4-908C-4BE4-AC1F-B84FD6107F15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7517-4647-4413-ADA2-33BA809741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1294-1FDB-4B7F-9EE3-A113EFA99B44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4DE0-9CA8-402E-8B87-26FE72A2EFE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840F-719A-4C83-862E-817E8F5CB1B5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05B8-BE8D-4ECA-BCCB-A55F2A2F758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430FD-7B83-4725-B196-68566156F917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D032C-405D-44BB-A9E3-E27DA963FB3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C3BC9-7C76-4003-AAE1-BF00BB2C7C82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01DBE-FB85-466A-A9CA-6DAF8349556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57ED3-FEA0-4FA2-BE95-8E09562460E1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9C253-787F-47C4-A641-71E0ABBC910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33C4-49E8-45F1-9099-5C2BBA49CA47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87206-378E-4AB5-B999-345CAD36E7D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AFEBBB-1B76-47F2-88AE-B762FFF5CD39}" type="datetimeFigureOut">
              <a:rPr lang="es-ES"/>
              <a:pPr>
                <a:defRPr/>
              </a:pPr>
              <a:t>16/03/2011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74A5E-5507-4A96-BFD8-301D690DB2C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/>
            <a:r>
              <a:rPr lang="es-ES" sz="5400" b="1" smtClean="0"/>
              <a:t>TRASTORNO BIPOLAR</a:t>
            </a:r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pPr eaLnBrk="1" hangingPunct="1"/>
            <a:r>
              <a:rPr lang="es-ES" sz="4000" smtClean="0">
                <a:solidFill>
                  <a:schemeClr val="tx1"/>
                </a:solidFill>
              </a:rPr>
              <a:t>DIFERENCIAS EN LAS MANIFESTACIONES SINTOMATOLÓGICAS ENTRE NIÑOS Y ADOLESCENTES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1116013" y="692150"/>
            <a:ext cx="691197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 b="1">
                <a:latin typeface="Calibri" pitchFamily="34" charset="0"/>
              </a:rPr>
              <a:t>MANIFESTACIONES DEL TRASTORNO BIPOLAR EN NIÑOS</a:t>
            </a:r>
          </a:p>
        </p:txBody>
      </p:sp>
      <p:pic>
        <p:nvPicPr>
          <p:cNvPr id="16389" name="Picture 5" descr="child_bipo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573463"/>
            <a:ext cx="4029075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618"/>
                <a:gridCol w="3759008"/>
                <a:gridCol w="4228373"/>
              </a:tblGrid>
              <a:tr h="37350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MANÍA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DEPRESIÓN</a:t>
                      </a:r>
                      <a:endParaRPr lang="es-ES" dirty="0"/>
                    </a:p>
                  </a:txBody>
                  <a:tcPr/>
                </a:tc>
              </a:tr>
              <a:tr h="378694">
                <a:tc rowSpan="3">
                  <a:txBody>
                    <a:bodyPr/>
                    <a:lstStyle/>
                    <a:p>
                      <a:pPr algn="ctr"/>
                      <a:r>
                        <a:rPr lang="es-ES" sz="1600" baseline="0" dirty="0" err="1" smtClean="0"/>
                        <a:t>Alteracio</a:t>
                      </a:r>
                      <a:r>
                        <a:rPr lang="es-ES" sz="1600" baseline="0" dirty="0" smtClean="0"/>
                        <a:t>-   </a:t>
                      </a:r>
                      <a:r>
                        <a:rPr lang="es-ES" sz="1600" baseline="0" dirty="0" err="1" smtClean="0"/>
                        <a:t>nes</a:t>
                      </a:r>
                      <a:r>
                        <a:rPr lang="es-ES" sz="1600" baseline="0" dirty="0" smtClean="0"/>
                        <a:t> estado de ánimo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Ánimo expansivo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Tristeza, culpabilidad, llanto</a:t>
                      </a:r>
                      <a:endParaRPr lang="es-ES" sz="1600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Autoestima exagerada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    Autoestima</a:t>
                      </a:r>
                      <a:endParaRPr lang="es-ES" sz="1600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Irritabilidad</a:t>
                      </a:r>
                      <a:endParaRPr lang="es-ES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Irritabilidad</a:t>
                      </a:r>
                      <a:endParaRPr lang="es-ES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91386">
                <a:tc rowSpan="4"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r>
                        <a:rPr lang="es-ES" sz="1600" dirty="0" smtClean="0"/>
                        <a:t>Síntomas </a:t>
                      </a:r>
                      <a:r>
                        <a:rPr lang="es-ES" sz="1600" dirty="0" err="1" smtClean="0"/>
                        <a:t>psicofisio</a:t>
                      </a:r>
                      <a:r>
                        <a:rPr lang="es-ES" sz="1600" dirty="0" smtClean="0"/>
                        <a:t>-lógicos</a:t>
                      </a:r>
                    </a:p>
                    <a:p>
                      <a:pPr algn="ctr"/>
                      <a:r>
                        <a:rPr lang="es-ES" sz="1600" dirty="0" smtClean="0"/>
                        <a:t>Ansiedad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Insomnio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Hipersomnia, somnolencia,</a:t>
                      </a:r>
                      <a:r>
                        <a:rPr lang="es-ES" sz="1600" baseline="0" dirty="0" smtClean="0"/>
                        <a:t> terrores nocturnos, pesadillas</a:t>
                      </a:r>
                      <a:endParaRPr lang="es-ES" sz="1600" dirty="0" smtClean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      Apetito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ES" sz="1600" baseline="0" dirty="0" smtClean="0"/>
                        <a:t>    </a:t>
                      </a:r>
                      <a:r>
                        <a:rPr lang="es-ES" sz="1600" dirty="0" smtClean="0"/>
                        <a:t>Apetito</a:t>
                      </a:r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Pérdida de control de esfínteres</a:t>
                      </a:r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Episodios de ansiedad de separación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(5-7 años)</a:t>
                      </a:r>
                    </a:p>
                  </a:txBody>
                  <a:tcPr/>
                </a:tc>
              </a:tr>
              <a:tr h="378694">
                <a:tc rowSpan="5"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endParaRPr lang="es-ES" sz="1600" dirty="0" smtClean="0"/>
                    </a:p>
                    <a:p>
                      <a:pPr algn="ctr"/>
                      <a:r>
                        <a:rPr lang="es-ES" sz="1600" dirty="0" smtClean="0"/>
                        <a:t>Síntomas </a:t>
                      </a:r>
                      <a:r>
                        <a:rPr lang="es-ES" sz="1600" dirty="0" err="1" smtClean="0"/>
                        <a:t>conduc-tuales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Oposicionismo</a:t>
                      </a:r>
                      <a:r>
                        <a:rPr lang="es-ES" sz="1600" dirty="0" smtClean="0"/>
                        <a:t>/Negativismo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Co disruptivas</a:t>
                      </a:r>
                      <a:r>
                        <a:rPr lang="es-ES" sz="1600" baseline="0" dirty="0" smtClean="0"/>
                        <a:t>: &gt; desobediencia</a:t>
                      </a:r>
                      <a:endParaRPr lang="es-ES" sz="1600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Múltiples actividades que no termina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Pérdida</a:t>
                      </a:r>
                      <a:r>
                        <a:rPr lang="es-ES" sz="1600" baseline="0" dirty="0" smtClean="0"/>
                        <a:t> de interés: aburrimiento</a:t>
                      </a:r>
                      <a:endParaRPr lang="es-ES" sz="1600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Inquietud motora: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hiperactv</a:t>
                      </a:r>
                      <a:r>
                        <a:rPr lang="es-ES" sz="1600" baseline="0" dirty="0" smtClean="0"/>
                        <a:t>./agitación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Menor </a:t>
                      </a:r>
                      <a:r>
                        <a:rPr lang="es-ES" sz="1600" dirty="0" err="1" smtClean="0"/>
                        <a:t>actv</a:t>
                      </a:r>
                      <a:r>
                        <a:rPr lang="es-ES" sz="1600" dirty="0" smtClean="0"/>
                        <a:t>.: lentitud/desgana</a:t>
                      </a:r>
                      <a:endParaRPr lang="es-ES" sz="1600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Co arriesgadas. </a:t>
                      </a:r>
                      <a:r>
                        <a:rPr lang="es-ES" sz="1600" dirty="0" err="1" smtClean="0"/>
                        <a:t>Ej</a:t>
                      </a:r>
                      <a:r>
                        <a:rPr lang="es-ES" sz="1600" dirty="0" smtClean="0"/>
                        <a:t>: </a:t>
                      </a:r>
                      <a:r>
                        <a:rPr lang="es-ES" sz="1600" dirty="0" err="1" smtClean="0"/>
                        <a:t>hipersexualidad</a:t>
                      </a:r>
                      <a:endParaRPr lang="es-E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Co autodestructivas</a:t>
                      </a:r>
                      <a:endParaRPr lang="es-ES" sz="1600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Retraimiento social</a:t>
                      </a:r>
                      <a:endParaRPr lang="es-ES" sz="1600" dirty="0"/>
                    </a:p>
                  </a:txBody>
                  <a:tcPr/>
                </a:tc>
              </a:tr>
              <a:tr h="591386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Síntomas cognitivos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Síntomas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psicóticos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positivos floridos.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err="1" smtClean="0"/>
                        <a:t>Ej</a:t>
                      </a:r>
                      <a:r>
                        <a:rPr lang="es-ES" sz="1600" dirty="0" smtClean="0"/>
                        <a:t>: poderes mágicos, como volar.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86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Pensamiento</a:t>
                      </a:r>
                      <a:r>
                        <a:rPr lang="es-ES" sz="1600" baseline="0" dirty="0" smtClean="0"/>
                        <a:t> acelerado</a:t>
                      </a:r>
                      <a:r>
                        <a:rPr lang="es-ES" sz="1600" dirty="0" smtClean="0"/>
                        <a:t> =&gt; Locuacidad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Distractibilidad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Pérdida</a:t>
                      </a:r>
                      <a:r>
                        <a:rPr lang="es-ES" sz="1600" baseline="0" dirty="0" smtClean="0"/>
                        <a:t> de concentración</a:t>
                      </a:r>
                      <a:endParaRPr lang="es-ES" sz="1600" dirty="0" smtClean="0"/>
                    </a:p>
                  </a:txBody>
                  <a:tcPr/>
                </a:tc>
              </a:tr>
              <a:tr h="37869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Ideas de muerte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4 Conector recto de flecha"/>
          <p:cNvCxnSpPr/>
          <p:nvPr/>
        </p:nvCxnSpPr>
        <p:spPr>
          <a:xfrm rot="5400000">
            <a:off x="4933950" y="2276475"/>
            <a:ext cx="2857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1189038" y="2276475"/>
            <a:ext cx="2857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 flipH="1" flipV="1">
            <a:off x="1116013" y="2276475"/>
            <a:ext cx="2873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4933156" y="908844"/>
            <a:ext cx="2873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2988" y="2492375"/>
            <a:ext cx="7200900" cy="1522413"/>
          </a:xfrm>
          <a:prstGeom prst="rect">
            <a:avLst/>
          </a:prstGeom>
          <a:ln w="57150">
            <a:solidFill>
              <a:schemeClr val="accent5"/>
            </a:solidFill>
            <a:prstDash val="sysDash"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ES">
                <a:latin typeface="Calibri" pitchFamily="34" charset="0"/>
              </a:rPr>
              <a:t>Si un niño, más o menos súbitamente, comienza a ser más irritable, oposicionista y negativista, presenta problemas con el sueño y conductas temerarias, con momentos  de alegría excesiva o retraimiento inexplicables, observándose una bajada en el rendimiento escolar </a:t>
            </a:r>
            <a:r>
              <a:rPr lang="es-ES">
                <a:latin typeface="Calibri" pitchFamily="34" charset="0"/>
                <a:sym typeface="Wingdings" pitchFamily="2" charset="2"/>
              </a:rPr>
              <a:t> consultar con un psicólogo infantil</a:t>
            </a:r>
            <a:r>
              <a:rPr lang="es-ES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CuadroTexto"/>
          <p:cNvSpPr txBox="1">
            <a:spLocks noChangeArrowheads="1"/>
          </p:cNvSpPr>
          <p:nvPr/>
        </p:nvSpPr>
        <p:spPr bwMode="auto">
          <a:xfrm>
            <a:off x="1116013" y="620713"/>
            <a:ext cx="691197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 b="1">
                <a:latin typeface="Calibri" pitchFamily="34" charset="0"/>
              </a:rPr>
              <a:t>MANIFESTACIONES DEL TRASTORNO BIPOLAR EN ADOLESCENTES</a:t>
            </a:r>
          </a:p>
        </p:txBody>
      </p:sp>
      <p:pic>
        <p:nvPicPr>
          <p:cNvPr id="22531" name="Picture 3" descr="bipolar symptoms Common Bipolar Sympto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3284538"/>
            <a:ext cx="4416425" cy="3313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2" name="Group 76"/>
          <p:cNvGraphicFramePr>
            <a:graphicFrameLocks noGrp="1"/>
          </p:cNvGraphicFramePr>
          <p:nvPr/>
        </p:nvGraphicFramePr>
        <p:xfrm>
          <a:off x="0" y="0"/>
          <a:ext cx="9144000" cy="6370638"/>
        </p:xfrm>
        <a:graphic>
          <a:graphicData uri="http://schemas.openxmlformats.org/drawingml/2006/table">
            <a:tbl>
              <a:tblPr/>
              <a:tblGrid>
                <a:gridCol w="1157288"/>
                <a:gridCol w="3757612"/>
                <a:gridCol w="42291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MANÍA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DEPRESIÓN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94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Alteracio-   nes estado de ánimo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Ánimo expansivo. Optimismo y euforia desmedidas, anosognosia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Tristeza, culpabilidad, llanto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Autoestima exagerada (delirios de grandeza)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Autoestima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Irritabilidad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Irritabilidad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350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S.psicofisio-lógicos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Ansiedad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Insomnio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Hipersomnia, somnolencia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53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Apetito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Apetito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Síntomas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conduc-tuales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Oposicionismo extremo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 disruptivas.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Ej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: delincuencia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Múltiples actividades que no termina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Pérdida de interés: aburrimiento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Desde inquietud motora, hasta agitación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Menor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actv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.: lentitud/desgana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 arriesgadas.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Ej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: desinhibición sexual, abuso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 drogas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 autodestructivas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Retraimiento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Síntomas cognitivos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Síntomas psicóticos positivos (alta fr.)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Pensamiento acelerado =&gt; Locuacidad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Distractibilidad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Pérdida de concentración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Ideas de muerte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5" name="4 Conector recto de flecha"/>
          <p:cNvCxnSpPr/>
          <p:nvPr/>
        </p:nvCxnSpPr>
        <p:spPr>
          <a:xfrm rot="5400000">
            <a:off x="4933156" y="2493169"/>
            <a:ext cx="2873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1188244" y="2493169"/>
            <a:ext cx="2873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 flipH="1" flipV="1">
            <a:off x="1116013" y="2492375"/>
            <a:ext cx="2873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4933156" y="1196182"/>
            <a:ext cx="2873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37" name="AutoShape 68"/>
          <p:cNvSpPr>
            <a:spLocks/>
          </p:cNvSpPr>
          <p:nvPr/>
        </p:nvSpPr>
        <p:spPr bwMode="auto">
          <a:xfrm>
            <a:off x="7667625" y="3141663"/>
            <a:ext cx="215900" cy="719137"/>
          </a:xfrm>
          <a:prstGeom prst="rightBrace">
            <a:avLst>
              <a:gd name="adj1" fmla="val 277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4638" name="Text Box 69"/>
          <p:cNvSpPr txBox="1">
            <a:spLocks noChangeArrowheads="1"/>
          </p:cNvSpPr>
          <p:nvPr/>
        </p:nvSpPr>
        <p:spPr bwMode="auto">
          <a:xfrm>
            <a:off x="7812088" y="2852738"/>
            <a:ext cx="13319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Calibri" pitchFamily="34" charset="0"/>
              </a:rPr>
              <a:t>Estupor depresivo      (confundible con síntomas histéricos)</a:t>
            </a:r>
          </a:p>
        </p:txBody>
      </p:sp>
      <p:sp>
        <p:nvSpPr>
          <p:cNvPr id="24653" name="Text Box 77"/>
          <p:cNvSpPr txBox="1"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Calibri" pitchFamily="34" charset="0"/>
              </a:rPr>
              <a:t>Relación consumo de drogas/alcohol-Trastorno Bipolar: lo que pudiera suceder es que la presentación del trastorno en edades como la pubertad, sea factor de riesgo para el consumo de drogas, más que al revés.</a:t>
            </a:r>
          </a:p>
        </p:txBody>
      </p:sp>
      <p:sp>
        <p:nvSpPr>
          <p:cNvPr id="24654" name="AutoShape 78"/>
          <p:cNvSpPr>
            <a:spLocks noChangeArrowheads="1"/>
          </p:cNvSpPr>
          <p:nvPr/>
        </p:nvSpPr>
        <p:spPr bwMode="auto">
          <a:xfrm>
            <a:off x="1116013" y="4437063"/>
            <a:ext cx="576262" cy="1871662"/>
          </a:xfrm>
          <a:prstGeom prst="downArrow">
            <a:avLst>
              <a:gd name="adj1" fmla="val 50000"/>
              <a:gd name="adj2" fmla="val 81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3" grpId="0" animBg="1"/>
      <p:bldP spid="246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2988" y="2636838"/>
            <a:ext cx="7200900" cy="923925"/>
          </a:xfrm>
          <a:prstGeom prst="rect">
            <a:avLst/>
          </a:prstGeom>
          <a:noFill/>
          <a:ln w="57150">
            <a:solidFill>
              <a:schemeClr val="accent5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sym typeface="Wingdings" pitchFamily="2" charset="2"/>
              </a:rPr>
              <a:t>C</a:t>
            </a:r>
            <a:r>
              <a:rPr lang="es-ES" dirty="0">
                <a:latin typeface="+mn-lt"/>
              </a:rPr>
              <a:t>uando aparece el consumo o existen conductas de riesgo para ello, sería conveniente que se realizara una valoración psicológica que descarte el inicio de un trastorno bipolar.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0"/>
          <a:ext cx="9144000" cy="687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1872208"/>
                <a:gridCol w="4572000"/>
              </a:tblGrid>
              <a:tr h="674709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NIÑOS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ADOLESCENTES</a:t>
                      </a:r>
                      <a:endParaRPr lang="es-ES" dirty="0"/>
                    </a:p>
                  </a:txBody>
                  <a:tcPr/>
                </a:tc>
              </a:tr>
              <a:tr h="954092">
                <a:tc gridSpan="2"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El inicio</a:t>
                      </a:r>
                      <a:r>
                        <a:rPr lang="es-ES" baseline="0" dirty="0" smtClean="0"/>
                        <a:t> de </a:t>
                      </a:r>
                      <a:r>
                        <a:rPr lang="es-ES" dirty="0" smtClean="0"/>
                        <a:t>TBP en la infancia suele ser con</a:t>
                      </a:r>
                      <a:r>
                        <a:rPr lang="es-ES" baseline="0" dirty="0" smtClean="0"/>
                        <a:t> depresión.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inicio de TBP en la adolescencia suele ser con manía.</a:t>
                      </a:r>
                      <a:endParaRPr lang="es-ES" dirty="0"/>
                    </a:p>
                  </a:txBody>
                  <a:tcPr/>
                </a:tc>
              </a:tr>
              <a:tr h="67470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i="1" dirty="0" smtClean="0"/>
                        <a:t>Niños pequeños (&lt;9</a:t>
                      </a:r>
                      <a:r>
                        <a:rPr lang="es-ES" i="1" baseline="0" dirty="0" smtClean="0"/>
                        <a:t> años)</a:t>
                      </a:r>
                      <a:endParaRPr lang="es-ES" i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Estado mixto (irritabilidad crónica) y ciclación rápida o ultra-rápida (&lt;24h.), </a:t>
                      </a:r>
                      <a:r>
                        <a:rPr lang="es-ES" dirty="0" err="1" smtClean="0"/>
                        <a:t>co-mienzos</a:t>
                      </a:r>
                      <a:r>
                        <a:rPr lang="es-ES" dirty="0" smtClean="0"/>
                        <a:t> explosivos en ocasiones y de difícil contención.</a:t>
                      </a:r>
                    </a:p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i="1" dirty="0" smtClean="0"/>
                        <a:t>Niños mayores</a:t>
                      </a:r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Podrían </a:t>
                      </a:r>
                      <a:r>
                        <a:rPr lang="es-ES" dirty="0" err="1" smtClean="0"/>
                        <a:t>prepon-derar</a:t>
                      </a:r>
                      <a:r>
                        <a:rPr lang="es-ES" dirty="0" smtClean="0"/>
                        <a:t> los </a:t>
                      </a:r>
                      <a:r>
                        <a:rPr lang="es-ES" dirty="0" err="1" smtClean="0"/>
                        <a:t>episo</a:t>
                      </a:r>
                      <a:r>
                        <a:rPr lang="es-ES" dirty="0" smtClean="0"/>
                        <a:t>-dios maníacos con paranoia e ideas de grande-</a:t>
                      </a:r>
                      <a:r>
                        <a:rPr lang="es-ES" dirty="0" err="1" smtClean="0"/>
                        <a:t>za</a:t>
                      </a:r>
                      <a:r>
                        <a:rPr lang="es-ES" dirty="0" smtClean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Podrían preponderar los episodios maníacos con paranoia e</a:t>
                      </a:r>
                      <a:r>
                        <a:rPr lang="es-ES" baseline="0" dirty="0" smtClean="0"/>
                        <a:t> ideas de grandeza</a:t>
                      </a:r>
                      <a:r>
                        <a:rPr lang="es-ES" dirty="0" smtClean="0"/>
                        <a:t>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particularmente explosivos y desorganizados (agresiones físicas, delincuencia, conflictos con la ley y abuso de sustancias).</a:t>
                      </a:r>
                    </a:p>
                    <a:p>
                      <a:pPr algn="just"/>
                      <a:r>
                        <a:rPr lang="es-ES" dirty="0" smtClean="0"/>
                        <a:t>La duración de los episodios y los períodos asintomáticos se incrementa.</a:t>
                      </a:r>
                    </a:p>
                    <a:p>
                      <a:pPr algn="just"/>
                      <a:r>
                        <a:rPr lang="es-ES" dirty="0" smtClean="0"/>
                        <a:t>Se asemeja al adulto pero aún no está consolidado el cuadro</a:t>
                      </a:r>
                      <a:endParaRPr lang="es-ES" dirty="0"/>
                    </a:p>
                  </a:txBody>
                  <a:tcPr/>
                </a:tc>
              </a:tr>
              <a:tr h="674709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Síntomas psicóticos menos comunes pero más floridos</a:t>
                      </a:r>
                      <a:r>
                        <a:rPr lang="es-ES" baseline="0" dirty="0" smtClean="0"/>
                        <a:t> que en los adultos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Síntomas psicóticos más comunes y más floridos que en los adultos.</a:t>
                      </a:r>
                      <a:endParaRPr lang="es-ES" dirty="0"/>
                    </a:p>
                  </a:txBody>
                  <a:tcPr/>
                </a:tc>
              </a:tr>
              <a:tr h="674709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Diagnóstico diferencial:</a:t>
                      </a:r>
                    </a:p>
                    <a:p>
                      <a:r>
                        <a:rPr lang="es-ES" dirty="0" smtClean="0"/>
                        <a:t>- Trastornos de la conducta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dirty="0" smtClean="0"/>
                        <a:t> Trastorno </a:t>
                      </a:r>
                      <a:r>
                        <a:rPr lang="es-ES" dirty="0" err="1" smtClean="0"/>
                        <a:t>oposicionismo</a:t>
                      </a:r>
                      <a:r>
                        <a:rPr lang="es-ES" dirty="0" smtClean="0"/>
                        <a:t>-desafiante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dirty="0" smtClean="0"/>
                        <a:t> Trastorno de déficit de atención con </a:t>
                      </a:r>
                      <a:r>
                        <a:rPr lang="es-ES" dirty="0" err="1" smtClean="0"/>
                        <a:t>hiperac</a:t>
                      </a:r>
                      <a:r>
                        <a:rPr lang="es-ES" dirty="0" smtClean="0"/>
                        <a:t>-    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ES" baseline="0" dirty="0" smtClean="0"/>
                        <a:t>  </a:t>
                      </a:r>
                      <a:r>
                        <a:rPr lang="es-ES" dirty="0" err="1" smtClean="0"/>
                        <a:t>tividad</a:t>
                      </a:r>
                      <a:r>
                        <a:rPr lang="es-ES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dirty="0" smtClean="0"/>
                        <a:t> Trastorno de pánico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dirty="0" smtClean="0"/>
                        <a:t> Trastorno </a:t>
                      </a:r>
                      <a:r>
                        <a:rPr lang="es-ES" smtClean="0"/>
                        <a:t>explosivo intermitente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Diagnóstico diferencial:</a:t>
                      </a:r>
                    </a:p>
                    <a:p>
                      <a:r>
                        <a:rPr lang="es-ES" dirty="0" smtClean="0"/>
                        <a:t>- Trastorno de personalidad límite </a:t>
                      </a:r>
                    </a:p>
                    <a:p>
                      <a:r>
                        <a:rPr lang="es-ES" dirty="0" smtClean="0"/>
                        <a:t>- Trastorno por estrés postraumático </a:t>
                      </a:r>
                    </a:p>
                    <a:p>
                      <a:r>
                        <a:rPr lang="es-ES" dirty="0" smtClean="0"/>
                        <a:t>- Psicosis agudas o esquizofrenia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CuadroTexto"/>
          <p:cNvSpPr txBox="1">
            <a:spLocks noChangeArrowheads="1"/>
          </p:cNvSpPr>
          <p:nvPr/>
        </p:nvSpPr>
        <p:spPr bwMode="auto">
          <a:xfrm>
            <a:off x="755650" y="476250"/>
            <a:ext cx="77041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Calibri" pitchFamily="34" charset="0"/>
              </a:rPr>
              <a:t>BIBLIOGRAFÍA</a:t>
            </a:r>
          </a:p>
          <a:p>
            <a:endParaRPr lang="es-ES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American Psychiatric Association. DSM-IV-TR: Manual diagnóstico y estadístico de los trastornos mentales. Barcelona: Masson, 2009.</a:t>
            </a:r>
          </a:p>
          <a:p>
            <a:endParaRPr lang="es-ES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http://www.paidopsiquiatria.com/trabajos/bipolar.pdf</a:t>
            </a:r>
          </a:p>
          <a:p>
            <a:endParaRPr lang="es-ES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http://www.centrelondres94.com/files/Guia_clinica_del_Trastorno_Bipolar_en_la_infancia_ninez_adolescencia.pdf</a:t>
            </a:r>
          </a:p>
          <a:p>
            <a:endParaRPr lang="es-ES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http://www.help4adhd.org/es/treatment/coexisting/pedbipolar</a:t>
            </a:r>
          </a:p>
          <a:p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505</Words>
  <Application>Microsoft Office PowerPoint</Application>
  <PresentationFormat>Presentación en pantalla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de Office</vt:lpstr>
      <vt:lpstr>TRASTORNO BIPOLAR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Nidia</dc:creator>
  <cp:lastModifiedBy>BUC</cp:lastModifiedBy>
  <cp:revision>38</cp:revision>
  <dcterms:created xsi:type="dcterms:W3CDTF">2011-03-14T18:22:43Z</dcterms:created>
  <dcterms:modified xsi:type="dcterms:W3CDTF">2011-03-16T12:07:23Z</dcterms:modified>
</cp:coreProperties>
</file>